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8" r:id="rId10"/>
    <p:sldId id="263" r:id="rId11"/>
    <p:sldId id="265" r:id="rId12"/>
    <p:sldId id="267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70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gif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0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282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041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172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924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603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867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150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443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11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42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771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44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70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27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80CFB3B-218C-407D-8318-067EA0BD0AE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730F329B-053C-4DA3-B22D-A3B7186B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44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ine-recommendations-2017.herokuapp.com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66F13-7B23-4D0D-9086-1AEF1E1D6D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478" y="663145"/>
            <a:ext cx="8825658" cy="2677648"/>
          </a:xfrm>
        </p:spPr>
        <p:txBody>
          <a:bodyPr>
            <a:normAutofit/>
          </a:bodyPr>
          <a:lstStyle/>
          <a:p>
            <a:r>
              <a:rPr lang="en-US" dirty="0"/>
              <a:t>Building an Interactive Wine Recommendation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F046E-5B96-424A-AB74-737E4A3BAE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8478" y="3429000"/>
            <a:ext cx="9032135" cy="258096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Rutgers Data Science Bootcamp 2019</a:t>
            </a:r>
          </a:p>
          <a:p>
            <a:pPr algn="ctr"/>
            <a:r>
              <a:rPr lang="en-US" dirty="0"/>
              <a:t>Maria Javier</a:t>
            </a:r>
          </a:p>
          <a:p>
            <a:pPr algn="ctr"/>
            <a:r>
              <a:rPr lang="en-US" dirty="0"/>
              <a:t>Madeline Starr</a:t>
            </a:r>
          </a:p>
          <a:p>
            <a:pPr algn="ctr"/>
            <a:r>
              <a:rPr lang="en-US" dirty="0"/>
              <a:t>Mark </a:t>
            </a:r>
            <a:r>
              <a:rPr lang="en-US" dirty="0" err="1"/>
              <a:t>Visco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715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D2669AB-35DB-41EC-BE9C-DA80B60A3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1069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48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49246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12FBC-D401-4A92-BEF6-9A6BCD99B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Fourth step: Website Development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A13C27-E64F-4F68-84F0-266DFD893D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6" r="-3" b="-3"/>
          <a:stretch/>
        </p:blipFill>
        <p:spPr>
          <a:xfrm>
            <a:off x="7547070" y="698895"/>
            <a:ext cx="4125317" cy="5585369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58EF6229-1328-4D37-A065-DD94D6603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568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46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12FBC-D401-4A92-BEF6-9A6BCD99B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Fourth step: Deploy to Heroku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2461A6-42AC-4457-9F78-66DD5AE41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836" y="791924"/>
            <a:ext cx="4828707" cy="5291733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BD6DB-B94D-490B-B770-1A454AA07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Uploaded all files to GitHub with proper formatting needed for Heroku.</a:t>
            </a:r>
          </a:p>
          <a:p>
            <a:r>
              <a:rPr lang="en-US" dirty="0">
                <a:solidFill>
                  <a:srgbClr val="FFFFFF"/>
                </a:solidFill>
              </a:rPr>
              <a:t>Uploaded and linked to Heroku.</a:t>
            </a:r>
          </a:p>
        </p:txBody>
      </p:sp>
    </p:spTree>
    <p:extLst>
      <p:ext uri="{BB962C8B-B14F-4D97-AF65-F5344CB8AC3E}">
        <p14:creationId xmlns:p14="http://schemas.microsoft.com/office/powerpoint/2010/main" val="2201907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E8079C-7768-4C9D-9164-82036CCBE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>
                <a:solidFill>
                  <a:srgbClr val="EBEBEB"/>
                </a:solidFill>
              </a:rPr>
              <a:t>Technologies used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8D3075-162F-4976-8B55-628A8A855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607" y="1631381"/>
            <a:ext cx="6391533" cy="359523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7BA95-7D61-4C8A-846D-FFE481615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Python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Pandas</a:t>
            </a:r>
          </a:p>
          <a:p>
            <a:r>
              <a:rPr lang="en-US" sz="2000" dirty="0" err="1">
                <a:solidFill>
                  <a:srgbClr val="FFFFFF"/>
                </a:solidFill>
              </a:rPr>
              <a:t>Jupyter</a:t>
            </a:r>
            <a:r>
              <a:rPr lang="en-US" sz="2000" dirty="0">
                <a:solidFill>
                  <a:srgbClr val="FFFFFF"/>
                </a:solidFill>
              </a:rPr>
              <a:t> Notebook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PostgreSQL</a:t>
            </a:r>
          </a:p>
          <a:p>
            <a:r>
              <a:rPr lang="en-US" sz="2000" dirty="0">
                <a:solidFill>
                  <a:srgbClr val="FFFFFF"/>
                </a:solidFill>
              </a:rPr>
              <a:t>Flask</a:t>
            </a:r>
          </a:p>
          <a:p>
            <a:r>
              <a:rPr lang="en-US" sz="2000" dirty="0" err="1">
                <a:solidFill>
                  <a:srgbClr val="FFFFFF"/>
                </a:solidFill>
              </a:rPr>
              <a:t>Javascript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D3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CSS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Heroku</a:t>
            </a: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550632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ACB8E-5A29-491D-BC36-422D24B37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0773" y="1113062"/>
            <a:ext cx="3382297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FA521D-3FDE-4FE4-8C6C-6049FE7349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837" y="1113063"/>
            <a:ext cx="4628758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7720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9EA2611-DCBA-4E97-A2B2-9A466E76B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BC615D1-6E12-40EF-915B-316CFDB5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B9797D36-DE1E-47CD-881A-6C1F5828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8C465A-598D-430F-9C2F-8168B84F9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Talking about wine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1DD6E5-7B06-47DD-9FD2-9731D93D49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0" b="2"/>
          <a:stretch/>
        </p:blipFill>
        <p:spPr>
          <a:xfrm>
            <a:off x="6774511" y="480060"/>
            <a:ext cx="4929808" cy="5897880"/>
          </a:xfrm>
          <a:custGeom>
            <a:avLst/>
            <a:gdLst>
              <a:gd name="connsiteX0" fmla="*/ 104535 w 4929808"/>
              <a:gd name="connsiteY0" fmla="*/ 0 h 5897880"/>
              <a:gd name="connsiteX1" fmla="*/ 2751151 w 4929808"/>
              <a:gd name="connsiteY1" fmla="*/ 0 h 5897880"/>
              <a:gd name="connsiteX2" fmla="*/ 4769032 w 4929808"/>
              <a:gd name="connsiteY2" fmla="*/ 0 h 5897880"/>
              <a:gd name="connsiteX3" fmla="*/ 4929808 w 4929808"/>
              <a:gd name="connsiteY3" fmla="*/ 0 h 5897880"/>
              <a:gd name="connsiteX4" fmla="*/ 4929808 w 4929808"/>
              <a:gd name="connsiteY4" fmla="*/ 5897880 h 5897880"/>
              <a:gd name="connsiteX5" fmla="*/ 4769032 w 4929808"/>
              <a:gd name="connsiteY5" fmla="*/ 5897880 h 5897880"/>
              <a:gd name="connsiteX6" fmla="*/ 2751151 w 4929808"/>
              <a:gd name="connsiteY6" fmla="*/ 5897880 h 5897880"/>
              <a:gd name="connsiteX7" fmla="*/ 0 w 4929808"/>
              <a:gd name="connsiteY7" fmla="*/ 5897880 h 5897880"/>
              <a:gd name="connsiteX8" fmla="*/ 0 w 4929808"/>
              <a:gd name="connsiteY8" fmla="*/ 5896985 h 5897880"/>
              <a:gd name="connsiteX9" fmla="*/ 103291 w 4929808"/>
              <a:gd name="connsiteY9" fmla="*/ 5896985 h 5897880"/>
              <a:gd name="connsiteX10" fmla="*/ 112340 w 4929808"/>
              <a:gd name="connsiteY10" fmla="*/ 5838313 h 5897880"/>
              <a:gd name="connsiteX11" fmla="*/ 123631 w 4929808"/>
              <a:gd name="connsiteY11" fmla="*/ 5762037 h 5897880"/>
              <a:gd name="connsiteX12" fmla="*/ 135550 w 4929808"/>
              <a:gd name="connsiteY12" fmla="*/ 5671232 h 5897880"/>
              <a:gd name="connsiteX13" fmla="*/ 149820 w 4929808"/>
              <a:gd name="connsiteY13" fmla="*/ 5563476 h 5897880"/>
              <a:gd name="connsiteX14" fmla="*/ 164875 w 4929808"/>
              <a:gd name="connsiteY14" fmla="*/ 5444219 h 5897880"/>
              <a:gd name="connsiteX15" fmla="*/ 180714 w 4929808"/>
              <a:gd name="connsiteY15" fmla="*/ 5309828 h 5897880"/>
              <a:gd name="connsiteX16" fmla="*/ 197494 w 4929808"/>
              <a:gd name="connsiteY16" fmla="*/ 5163329 h 5897880"/>
              <a:gd name="connsiteX17" fmla="*/ 214273 w 4929808"/>
              <a:gd name="connsiteY17" fmla="*/ 5004117 h 5897880"/>
              <a:gd name="connsiteX18" fmla="*/ 231367 w 4929808"/>
              <a:gd name="connsiteY18" fmla="*/ 4834615 h 5897880"/>
              <a:gd name="connsiteX19" fmla="*/ 247205 w 4929808"/>
              <a:gd name="connsiteY19" fmla="*/ 4651794 h 5897880"/>
              <a:gd name="connsiteX20" fmla="*/ 262417 w 4929808"/>
              <a:gd name="connsiteY20" fmla="*/ 4460498 h 5897880"/>
              <a:gd name="connsiteX21" fmla="*/ 276217 w 4929808"/>
              <a:gd name="connsiteY21" fmla="*/ 4258305 h 5897880"/>
              <a:gd name="connsiteX22" fmla="*/ 289390 w 4929808"/>
              <a:gd name="connsiteY22" fmla="*/ 4047637 h 5897880"/>
              <a:gd name="connsiteX23" fmla="*/ 301779 w 4929808"/>
              <a:gd name="connsiteY23" fmla="*/ 3827889 h 5897880"/>
              <a:gd name="connsiteX24" fmla="*/ 306170 w 4929808"/>
              <a:gd name="connsiteY24" fmla="*/ 3715291 h 5897880"/>
              <a:gd name="connsiteX25" fmla="*/ 311031 w 4929808"/>
              <a:gd name="connsiteY25" fmla="*/ 3600271 h 5897880"/>
              <a:gd name="connsiteX26" fmla="*/ 315579 w 4929808"/>
              <a:gd name="connsiteY26" fmla="*/ 3483435 h 5897880"/>
              <a:gd name="connsiteX27" fmla="*/ 318558 w 4929808"/>
              <a:gd name="connsiteY27" fmla="*/ 3365994 h 5897880"/>
              <a:gd name="connsiteX28" fmla="*/ 321224 w 4929808"/>
              <a:gd name="connsiteY28" fmla="*/ 3246131 h 5897880"/>
              <a:gd name="connsiteX29" fmla="*/ 324047 w 4929808"/>
              <a:gd name="connsiteY29" fmla="*/ 3125058 h 5897880"/>
              <a:gd name="connsiteX30" fmla="*/ 325929 w 4929808"/>
              <a:gd name="connsiteY30" fmla="*/ 3001563 h 5897880"/>
              <a:gd name="connsiteX31" fmla="*/ 325929 w 4929808"/>
              <a:gd name="connsiteY31" fmla="*/ 2876858 h 5897880"/>
              <a:gd name="connsiteX32" fmla="*/ 326870 w 4929808"/>
              <a:gd name="connsiteY32" fmla="*/ 2750941 h 5897880"/>
              <a:gd name="connsiteX33" fmla="*/ 325929 w 4929808"/>
              <a:gd name="connsiteY33" fmla="*/ 2623814 h 5897880"/>
              <a:gd name="connsiteX34" fmla="*/ 324047 w 4929808"/>
              <a:gd name="connsiteY34" fmla="*/ 2494871 h 5897880"/>
              <a:gd name="connsiteX35" fmla="*/ 322322 w 4929808"/>
              <a:gd name="connsiteY35" fmla="*/ 2365928 h 5897880"/>
              <a:gd name="connsiteX36" fmla="*/ 318558 w 4929808"/>
              <a:gd name="connsiteY36" fmla="*/ 2235169 h 5897880"/>
              <a:gd name="connsiteX37" fmla="*/ 314638 w 4929808"/>
              <a:gd name="connsiteY37" fmla="*/ 2103199 h 5897880"/>
              <a:gd name="connsiteX38" fmla="*/ 310090 w 4929808"/>
              <a:gd name="connsiteY38" fmla="*/ 1971229 h 5897880"/>
              <a:gd name="connsiteX39" fmla="*/ 303660 w 4929808"/>
              <a:gd name="connsiteY39" fmla="*/ 1838048 h 5897880"/>
              <a:gd name="connsiteX40" fmla="*/ 295976 w 4929808"/>
              <a:gd name="connsiteY40" fmla="*/ 1703656 h 5897880"/>
              <a:gd name="connsiteX41" fmla="*/ 288606 w 4929808"/>
              <a:gd name="connsiteY41" fmla="*/ 1568660 h 5897880"/>
              <a:gd name="connsiteX42" fmla="*/ 279197 w 4929808"/>
              <a:gd name="connsiteY42" fmla="*/ 1433663 h 5897880"/>
              <a:gd name="connsiteX43" fmla="*/ 267906 w 4929808"/>
              <a:gd name="connsiteY43" fmla="*/ 1296850 h 5897880"/>
              <a:gd name="connsiteX44" fmla="*/ 256615 w 4929808"/>
              <a:gd name="connsiteY44" fmla="*/ 1161853 h 5897880"/>
              <a:gd name="connsiteX45" fmla="*/ 243598 w 4929808"/>
              <a:gd name="connsiteY45" fmla="*/ 1024435 h 5897880"/>
              <a:gd name="connsiteX46" fmla="*/ 229328 w 4929808"/>
              <a:gd name="connsiteY46" fmla="*/ 886411 h 5897880"/>
              <a:gd name="connsiteX47" fmla="*/ 214273 w 4929808"/>
              <a:gd name="connsiteY47" fmla="*/ 750203 h 5897880"/>
              <a:gd name="connsiteX48" fmla="*/ 196709 w 4929808"/>
              <a:gd name="connsiteY48" fmla="*/ 612180 h 5897880"/>
              <a:gd name="connsiteX49" fmla="*/ 177891 w 4929808"/>
              <a:gd name="connsiteY49" fmla="*/ 474761 h 5897880"/>
              <a:gd name="connsiteX50" fmla="*/ 159229 w 4929808"/>
              <a:gd name="connsiteY50" fmla="*/ 336738 h 5897880"/>
              <a:gd name="connsiteX51" fmla="*/ 137432 w 4929808"/>
              <a:gd name="connsiteY51" fmla="*/ 199320 h 5897880"/>
              <a:gd name="connsiteX52" fmla="*/ 115163 w 4929808"/>
              <a:gd name="connsiteY52" fmla="*/ 62507 h 589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929808" h="5897880">
                <a:moveTo>
                  <a:pt x="104535" y="0"/>
                </a:moveTo>
                <a:lnTo>
                  <a:pt x="2751151" y="0"/>
                </a:lnTo>
                <a:lnTo>
                  <a:pt x="4769032" y="0"/>
                </a:lnTo>
                <a:lnTo>
                  <a:pt x="4929808" y="0"/>
                </a:lnTo>
                <a:lnTo>
                  <a:pt x="4929808" y="5897880"/>
                </a:lnTo>
                <a:lnTo>
                  <a:pt x="4769032" y="5897880"/>
                </a:lnTo>
                <a:lnTo>
                  <a:pt x="2751151" y="5897880"/>
                </a:lnTo>
                <a:lnTo>
                  <a:pt x="0" y="5897880"/>
                </a:lnTo>
                <a:lnTo>
                  <a:pt x="0" y="5896985"/>
                </a:lnTo>
                <a:lnTo>
                  <a:pt x="103291" y="5896985"/>
                </a:lnTo>
                <a:lnTo>
                  <a:pt x="112340" y="5838313"/>
                </a:lnTo>
                <a:lnTo>
                  <a:pt x="123631" y="5762037"/>
                </a:lnTo>
                <a:lnTo>
                  <a:pt x="135550" y="5671232"/>
                </a:lnTo>
                <a:lnTo>
                  <a:pt x="149820" y="5563476"/>
                </a:lnTo>
                <a:lnTo>
                  <a:pt x="164875" y="5444219"/>
                </a:lnTo>
                <a:lnTo>
                  <a:pt x="180714" y="5309828"/>
                </a:lnTo>
                <a:lnTo>
                  <a:pt x="197494" y="5163329"/>
                </a:lnTo>
                <a:lnTo>
                  <a:pt x="214273" y="5004117"/>
                </a:lnTo>
                <a:lnTo>
                  <a:pt x="231367" y="4834615"/>
                </a:lnTo>
                <a:lnTo>
                  <a:pt x="247205" y="4651794"/>
                </a:lnTo>
                <a:lnTo>
                  <a:pt x="262417" y="4460498"/>
                </a:lnTo>
                <a:lnTo>
                  <a:pt x="276217" y="4258305"/>
                </a:lnTo>
                <a:lnTo>
                  <a:pt x="289390" y="4047637"/>
                </a:lnTo>
                <a:lnTo>
                  <a:pt x="301779" y="3827889"/>
                </a:lnTo>
                <a:lnTo>
                  <a:pt x="306170" y="3715291"/>
                </a:lnTo>
                <a:lnTo>
                  <a:pt x="311031" y="3600271"/>
                </a:lnTo>
                <a:lnTo>
                  <a:pt x="315579" y="3483435"/>
                </a:lnTo>
                <a:lnTo>
                  <a:pt x="318558" y="3365994"/>
                </a:lnTo>
                <a:lnTo>
                  <a:pt x="321224" y="3246131"/>
                </a:lnTo>
                <a:lnTo>
                  <a:pt x="324047" y="3125058"/>
                </a:lnTo>
                <a:lnTo>
                  <a:pt x="325929" y="3001563"/>
                </a:lnTo>
                <a:lnTo>
                  <a:pt x="325929" y="2876858"/>
                </a:lnTo>
                <a:lnTo>
                  <a:pt x="326870" y="2750941"/>
                </a:lnTo>
                <a:lnTo>
                  <a:pt x="325929" y="2623814"/>
                </a:lnTo>
                <a:lnTo>
                  <a:pt x="324047" y="2494871"/>
                </a:lnTo>
                <a:lnTo>
                  <a:pt x="322322" y="2365928"/>
                </a:lnTo>
                <a:lnTo>
                  <a:pt x="318558" y="2235169"/>
                </a:lnTo>
                <a:lnTo>
                  <a:pt x="314638" y="2103199"/>
                </a:lnTo>
                <a:lnTo>
                  <a:pt x="310090" y="1971229"/>
                </a:lnTo>
                <a:lnTo>
                  <a:pt x="303660" y="1838048"/>
                </a:lnTo>
                <a:lnTo>
                  <a:pt x="295976" y="1703656"/>
                </a:lnTo>
                <a:lnTo>
                  <a:pt x="288606" y="1568660"/>
                </a:lnTo>
                <a:lnTo>
                  <a:pt x="279197" y="1433663"/>
                </a:lnTo>
                <a:lnTo>
                  <a:pt x="267906" y="1296850"/>
                </a:lnTo>
                <a:lnTo>
                  <a:pt x="256615" y="1161853"/>
                </a:lnTo>
                <a:lnTo>
                  <a:pt x="243598" y="1024435"/>
                </a:lnTo>
                <a:lnTo>
                  <a:pt x="229328" y="886411"/>
                </a:lnTo>
                <a:lnTo>
                  <a:pt x="214273" y="750203"/>
                </a:lnTo>
                <a:lnTo>
                  <a:pt x="196709" y="612180"/>
                </a:lnTo>
                <a:lnTo>
                  <a:pt x="177891" y="474761"/>
                </a:lnTo>
                <a:lnTo>
                  <a:pt x="159229" y="336738"/>
                </a:lnTo>
                <a:lnTo>
                  <a:pt x="137432" y="199320"/>
                </a:lnTo>
                <a:lnTo>
                  <a:pt x="115163" y="62507"/>
                </a:lnTo>
                <a:close/>
              </a:path>
            </a:pathLst>
          </a:cu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2FAF1F-F462-46AF-A9E6-CC93C4E2C3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146BED8-BAE9-42C5-A3DD-7B946445D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5765FE8-B62F-41E4-A73C-74C91A8FD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2C5C4E6-C055-4D0E-8897-DD5C2EA8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Wine has a very complex flavor profile</a:t>
            </a:r>
          </a:p>
          <a:p>
            <a:r>
              <a:rPr lang="en-US" dirty="0">
                <a:solidFill>
                  <a:srgbClr val="FFFFFF"/>
                </a:solidFill>
              </a:rPr>
              <a:t>The stereotype of wine tasting: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Swirling, nose in glass, slurping, spitting</a:t>
            </a:r>
          </a:p>
          <a:p>
            <a:r>
              <a:rPr lang="en-US" dirty="0">
                <a:solidFill>
                  <a:srgbClr val="FFFFFF"/>
                </a:solidFill>
              </a:rPr>
              <a:t>“Flavor” = Taste + Aroma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Aromas are sensed externally and internally!</a:t>
            </a:r>
          </a:p>
        </p:txBody>
      </p:sp>
    </p:spTree>
    <p:extLst>
      <p:ext uri="{BB962C8B-B14F-4D97-AF65-F5344CB8AC3E}">
        <p14:creationId xmlns:p14="http://schemas.microsoft.com/office/powerpoint/2010/main" val="368890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5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572E22-BE13-47A3-A351-EEEFE06F0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UC David Wine Aroma Wheel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E17EC3-B6DF-403A-969D-9200F494F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836" y="1077760"/>
            <a:ext cx="4828707" cy="4720061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CC0E58-B778-4344-AEBD-24AE0401F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People who talk about wines need a common lexicon</a:t>
            </a:r>
          </a:p>
          <a:p>
            <a:r>
              <a:rPr lang="en-US" dirty="0">
                <a:solidFill>
                  <a:srgbClr val="FFFFFF"/>
                </a:solidFill>
              </a:rPr>
              <a:t>UC Davis originated the “Wine Aroma Wheel”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Groups and categorizes aromas common to wines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Covers both positive and negative attributes</a:t>
            </a:r>
          </a:p>
        </p:txBody>
      </p:sp>
    </p:spTree>
    <p:extLst>
      <p:ext uri="{BB962C8B-B14F-4D97-AF65-F5344CB8AC3E}">
        <p14:creationId xmlns:p14="http://schemas.microsoft.com/office/powerpoint/2010/main" val="10298366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9303BA-6FF6-4D03-AAA5-5A82A5580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Wine Reviews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1E9DD2-0012-4FA9-ADD9-3AFA41B48B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361" y="715297"/>
            <a:ext cx="6822897" cy="533891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C7FB426-74FE-47E3-9A60-A621524C8DCB}"/>
              </a:ext>
            </a:extLst>
          </p:cNvPr>
          <p:cNvGrpSpPr/>
          <p:nvPr/>
        </p:nvGrpSpPr>
        <p:grpSpPr>
          <a:xfrm>
            <a:off x="1472278" y="1755058"/>
            <a:ext cx="4120447" cy="3862991"/>
            <a:chOff x="1472278" y="1755058"/>
            <a:chExt cx="4120447" cy="386299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B480D59-43B3-4AB3-B63B-D5B5C55C09CB}"/>
                </a:ext>
              </a:extLst>
            </p:cNvPr>
            <p:cNvSpPr/>
            <p:nvPr/>
          </p:nvSpPr>
          <p:spPr>
            <a:xfrm>
              <a:off x="4911213" y="1755058"/>
              <a:ext cx="330638" cy="137537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E90AF27-5668-4F3A-8CB0-EFD34D46CE72}"/>
                </a:ext>
              </a:extLst>
            </p:cNvPr>
            <p:cNvSpPr/>
            <p:nvPr/>
          </p:nvSpPr>
          <p:spPr>
            <a:xfrm>
              <a:off x="1472279" y="2680605"/>
              <a:ext cx="400148" cy="17955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E1B56F0-83C1-43EF-8306-514607575695}"/>
                </a:ext>
              </a:extLst>
            </p:cNvPr>
            <p:cNvSpPr/>
            <p:nvPr/>
          </p:nvSpPr>
          <p:spPr>
            <a:xfrm>
              <a:off x="2521356" y="2680605"/>
              <a:ext cx="396075" cy="179553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CB456EF-D2EF-4017-97AC-B04C207ECEE7}"/>
                </a:ext>
              </a:extLst>
            </p:cNvPr>
            <p:cNvSpPr/>
            <p:nvPr/>
          </p:nvSpPr>
          <p:spPr>
            <a:xfrm>
              <a:off x="4027068" y="2686435"/>
              <a:ext cx="396075" cy="131707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2D8D652-60D4-41A1-9A40-045BBE9ECD9E}"/>
                </a:ext>
              </a:extLst>
            </p:cNvPr>
            <p:cNvSpPr/>
            <p:nvPr/>
          </p:nvSpPr>
          <p:spPr>
            <a:xfrm>
              <a:off x="2121195" y="3635079"/>
              <a:ext cx="451884" cy="137537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0EFC8E1-5D93-450C-87CA-B9AD3F13CB32}"/>
                </a:ext>
              </a:extLst>
            </p:cNvPr>
            <p:cNvSpPr/>
            <p:nvPr/>
          </p:nvSpPr>
          <p:spPr>
            <a:xfrm>
              <a:off x="3302410" y="3624447"/>
              <a:ext cx="286078" cy="137537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3B12E49-4AEF-4886-8AA4-252CC2DED8D1}"/>
                </a:ext>
              </a:extLst>
            </p:cNvPr>
            <p:cNvSpPr/>
            <p:nvPr/>
          </p:nvSpPr>
          <p:spPr>
            <a:xfrm>
              <a:off x="2467450" y="4544847"/>
              <a:ext cx="330638" cy="137537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47A13CE-FAD3-47F4-8FA8-4823FDE650E6}"/>
                </a:ext>
              </a:extLst>
            </p:cNvPr>
            <p:cNvSpPr/>
            <p:nvPr/>
          </p:nvSpPr>
          <p:spPr>
            <a:xfrm>
              <a:off x="4911212" y="4544847"/>
              <a:ext cx="681513" cy="137537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2D41331-B89A-40E1-AB96-15428862735A}"/>
                </a:ext>
              </a:extLst>
            </p:cNvPr>
            <p:cNvSpPr/>
            <p:nvPr/>
          </p:nvSpPr>
          <p:spPr>
            <a:xfrm>
              <a:off x="1472278" y="5480512"/>
              <a:ext cx="330638" cy="137537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215AEF1-49C7-4850-B286-5BBD573F55B0}"/>
                </a:ext>
              </a:extLst>
            </p:cNvPr>
            <p:cNvSpPr/>
            <p:nvPr/>
          </p:nvSpPr>
          <p:spPr>
            <a:xfrm>
              <a:off x="2356038" y="5480455"/>
              <a:ext cx="248513" cy="137536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FDC0CA1-6E8B-46F3-A19A-5F810A143C92}"/>
                </a:ext>
              </a:extLst>
            </p:cNvPr>
            <p:cNvSpPr/>
            <p:nvPr/>
          </p:nvSpPr>
          <p:spPr>
            <a:xfrm>
              <a:off x="2808147" y="5480455"/>
              <a:ext cx="318558" cy="137536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630A28A-D24B-4AFF-B54C-B575AC8131CF}"/>
                </a:ext>
              </a:extLst>
            </p:cNvPr>
            <p:cNvSpPr/>
            <p:nvPr/>
          </p:nvSpPr>
          <p:spPr>
            <a:xfrm>
              <a:off x="3609782" y="5480453"/>
              <a:ext cx="417286" cy="131707"/>
            </a:xfrm>
            <a:prstGeom prst="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5917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9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6A4A0B-7E79-4585-9669-215F9C3D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/>
                </a:solidFill>
              </a:rPr>
              <a:t>Website Demonstration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2A080-6566-419C-9190-B665187D4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7" r="1" b="14086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5D57E-41A2-45EE-A363-432AA11A7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  <a:hlinkClick r:id="rId3"/>
              </a:rPr>
              <a:t>https://wine-recommendations-2017.herokuapp.com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56564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3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12FBC-D401-4A92-BEF6-9A6BCD99B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First step: Data munging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05948A-D160-4A35-8C49-87779FEABD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836" y="1826210"/>
            <a:ext cx="4828707" cy="3223161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BD6DB-B94D-490B-B770-1A454AA07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150,000+ reviews of 2017 wines, scraped and shared on Kaggle.com by Zack </a:t>
            </a:r>
            <a:r>
              <a:rPr lang="en-US" dirty="0" err="1">
                <a:solidFill>
                  <a:srgbClr val="FFFFFF"/>
                </a:solidFill>
              </a:rPr>
              <a:t>Thoutt</a:t>
            </a:r>
            <a:endParaRPr lang="en-US" dirty="0">
              <a:solidFill>
                <a:srgbClr val="FFFFFF"/>
              </a:solidFill>
            </a:endParaRPr>
          </a:p>
          <a:p>
            <a:pPr lvl="1"/>
            <a:r>
              <a:rPr lang="en-US" dirty="0">
                <a:solidFill>
                  <a:srgbClr val="FFFFFF"/>
                </a:solidFill>
              </a:rPr>
              <a:t>Data set included scores, winery, varietal, and full review text</a:t>
            </a:r>
          </a:p>
          <a:p>
            <a:r>
              <a:rPr lang="en-US" dirty="0">
                <a:solidFill>
                  <a:srgbClr val="FFFFFF"/>
                </a:solidFill>
              </a:rPr>
              <a:t>Using Python, Pandas, and Jupiter notebook: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The text of the reviews was split into individual words and matched against the aromas listed on the Wine Wheel</a:t>
            </a:r>
          </a:p>
        </p:txBody>
      </p:sp>
    </p:spTree>
    <p:extLst>
      <p:ext uri="{BB962C8B-B14F-4D97-AF65-F5344CB8AC3E}">
        <p14:creationId xmlns:p14="http://schemas.microsoft.com/office/powerpoint/2010/main" val="1725532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56">
            <a:extLst>
              <a:ext uri="{FF2B5EF4-FFF2-40B4-BE49-F238E27FC236}">
                <a16:creationId xmlns:a16="http://schemas.microsoft.com/office/drawing/2014/main" id="{38ABDB68-E3D5-448E-97D3-06FFEF680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" name="Freeform 5">
            <a:extLst>
              <a:ext uri="{FF2B5EF4-FFF2-40B4-BE49-F238E27FC236}">
                <a16:creationId xmlns:a16="http://schemas.microsoft.com/office/drawing/2014/main" id="{B8DD7FEB-D9F3-4F5B-982C-36B0664D0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73" name="Freeform 5">
            <a:extLst>
              <a:ext uri="{FF2B5EF4-FFF2-40B4-BE49-F238E27FC236}">
                <a16:creationId xmlns:a16="http://schemas.microsoft.com/office/drawing/2014/main" id="{96BA11E4-0636-4FA9-A836-2A4FB1764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12FBC-D401-4A92-BEF6-9A6BCD99B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Second step: Data munging (cont’d)</a:t>
            </a:r>
          </a:p>
        </p:txBody>
      </p:sp>
      <p:sp>
        <p:nvSpPr>
          <p:cNvPr id="74" name="Freeform: Shape 62">
            <a:extLst>
              <a:ext uri="{FF2B5EF4-FFF2-40B4-BE49-F238E27FC236}">
                <a16:creationId xmlns:a16="http://schemas.microsoft.com/office/drawing/2014/main" id="{5681882E-BDD0-4311-AF62-E8019628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B7A9A3-B606-4B2C-A082-55A47E727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226" y="645106"/>
            <a:ext cx="3644453" cy="5585369"/>
          </a:xfrm>
          <a:prstGeom prst="rect">
            <a:avLst/>
          </a:prstGeom>
        </p:spPr>
      </p:pic>
      <p:sp>
        <p:nvSpPr>
          <p:cNvPr id="75" name="Rectangle 64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6" name="Oval 66">
            <a:extLst>
              <a:ext uri="{FF2B5EF4-FFF2-40B4-BE49-F238E27FC236}">
                <a16:creationId xmlns:a16="http://schemas.microsoft.com/office/drawing/2014/main" id="{283DA7DD-CA37-4ED7-8710-48E56B063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Oval 68">
            <a:extLst>
              <a:ext uri="{FF2B5EF4-FFF2-40B4-BE49-F238E27FC236}">
                <a16:creationId xmlns:a16="http://schemas.microsoft.com/office/drawing/2014/main" id="{B92F2E3C-66CD-4DEB-BA14-2A5912B65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BD6DB-B94D-490B-B770-1A454AA07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Files received included score and price average, wine counts and wine descriptions. Wine descriptions increased original 150k+ records to 400k+ records.</a:t>
            </a:r>
          </a:p>
          <a:p>
            <a:r>
              <a:rPr lang="en-US">
                <a:solidFill>
                  <a:srgbClr val="FFFFFF"/>
                </a:solidFill>
              </a:rPr>
              <a:t>Using Postgresql :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Took the files from above and transformed them into groupings based upon the wine wheel categories. 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Additional manipulation involved averages and concatenations along with column appending.</a:t>
            </a:r>
          </a:p>
        </p:txBody>
      </p:sp>
    </p:spTree>
    <p:extLst>
      <p:ext uri="{BB962C8B-B14F-4D97-AF65-F5344CB8AC3E}">
        <p14:creationId xmlns:p14="http://schemas.microsoft.com/office/powerpoint/2010/main" val="7354391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38ABDB68-E3D5-448E-97D3-06FFEF680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Freeform 5">
            <a:extLst>
              <a:ext uri="{FF2B5EF4-FFF2-40B4-BE49-F238E27FC236}">
                <a16:creationId xmlns:a16="http://schemas.microsoft.com/office/drawing/2014/main" id="{B8DD7FEB-D9F3-4F5B-982C-36B0664D0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44" name="Freeform 5">
            <a:extLst>
              <a:ext uri="{FF2B5EF4-FFF2-40B4-BE49-F238E27FC236}">
                <a16:creationId xmlns:a16="http://schemas.microsoft.com/office/drawing/2014/main" id="{96BA11E4-0636-4FA9-A836-2A4FB1764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12FBC-D401-4A92-BEF6-9A6BCD99B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Third step: App development</a:t>
            </a: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5681882E-BDD0-4311-AF62-E8019628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02EF0E-2D33-43CD-8570-E4F04C69C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226" y="732664"/>
            <a:ext cx="4125317" cy="5410252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83DA7DD-CA37-4ED7-8710-48E56B063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92F2E3C-66CD-4DEB-BA14-2A5912B65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BD6DB-B94D-490B-B770-1A454AA07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Used HTML, Flask, </a:t>
            </a:r>
            <a:r>
              <a:rPr lang="en-US" dirty="0" err="1">
                <a:solidFill>
                  <a:srgbClr val="FFFFFF"/>
                </a:solidFill>
              </a:rPr>
              <a:t>Javascript</a:t>
            </a:r>
            <a:r>
              <a:rPr lang="en-US" dirty="0">
                <a:solidFill>
                  <a:srgbClr val="FFFFFF"/>
                </a:solidFill>
              </a:rPr>
              <a:t>, CSS, D3 and SQLite</a:t>
            </a:r>
          </a:p>
          <a:p>
            <a:r>
              <a:rPr lang="en-US" dirty="0">
                <a:solidFill>
                  <a:srgbClr val="FFFFFF"/>
                </a:solidFill>
              </a:rPr>
              <a:t>Main Visualization: Zoomable Sunburst diagram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Originated by Mike Bostock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Involves a lot of slicing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A LOT of slicing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The backbone is a hierarchical JSON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771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38ABDB68-E3D5-448E-97D3-06FFEF6801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Freeform 5">
            <a:extLst>
              <a:ext uri="{FF2B5EF4-FFF2-40B4-BE49-F238E27FC236}">
                <a16:creationId xmlns:a16="http://schemas.microsoft.com/office/drawing/2014/main" id="{B8DD7FEB-D9F3-4F5B-982C-36B0664D0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537676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44" name="Freeform 5">
            <a:extLst>
              <a:ext uri="{FF2B5EF4-FFF2-40B4-BE49-F238E27FC236}">
                <a16:creationId xmlns:a16="http://schemas.microsoft.com/office/drawing/2014/main" id="{96BA11E4-0636-4FA9-A836-2A4FB1764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012FBC-D401-4A92-BEF6-9A6BCD99B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Third step: App development (continued)</a:t>
            </a: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5681882E-BDD0-4311-AF62-E8019628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6290102" y="977273"/>
            <a:ext cx="6053670" cy="4903455"/>
          </a:xfrm>
          <a:custGeom>
            <a:avLst/>
            <a:gdLst>
              <a:gd name="connsiteX0" fmla="*/ 6053670 w 6053670"/>
              <a:gd name="connsiteY0" fmla="*/ 1098 h 4903455"/>
              <a:gd name="connsiteX1" fmla="*/ 6053670 w 6053670"/>
              <a:gd name="connsiteY1" fmla="*/ 424590 h 4903455"/>
              <a:gd name="connsiteX2" fmla="*/ 6053670 w 6053670"/>
              <a:gd name="connsiteY2" fmla="*/ 1254558 h 4903455"/>
              <a:gd name="connsiteX3" fmla="*/ 6053670 w 6053670"/>
              <a:gd name="connsiteY3" fmla="*/ 4903455 h 4903455"/>
              <a:gd name="connsiteX4" fmla="*/ 0 w 6053670"/>
              <a:gd name="connsiteY4" fmla="*/ 4903455 h 4903455"/>
              <a:gd name="connsiteX5" fmla="*/ 0 w 6053670"/>
              <a:gd name="connsiteY5" fmla="*/ 1249853 h 4903455"/>
              <a:gd name="connsiteX6" fmla="*/ 0 w 6053670"/>
              <a:gd name="connsiteY6" fmla="*/ 424590 h 4903455"/>
              <a:gd name="connsiteX7" fmla="*/ 0 w 6053670"/>
              <a:gd name="connsiteY7" fmla="*/ 0 h 4903455"/>
              <a:gd name="connsiteX8" fmla="*/ 35717 w 6053670"/>
              <a:gd name="connsiteY8" fmla="*/ 5488 h 4903455"/>
              <a:gd name="connsiteX9" fmla="*/ 140445 w 6053670"/>
              <a:gd name="connsiteY9" fmla="*/ 21641 h 4903455"/>
              <a:gd name="connsiteX10" fmla="*/ 216722 w 6053670"/>
              <a:gd name="connsiteY10" fmla="*/ 32932 h 4903455"/>
              <a:gd name="connsiteX11" fmla="*/ 307527 w 6053670"/>
              <a:gd name="connsiteY11" fmla="*/ 44850 h 4903455"/>
              <a:gd name="connsiteX12" fmla="*/ 415282 w 6053670"/>
              <a:gd name="connsiteY12" fmla="*/ 59121 h 4903455"/>
              <a:gd name="connsiteX13" fmla="*/ 534539 w 6053670"/>
              <a:gd name="connsiteY13" fmla="*/ 74175 h 4903455"/>
              <a:gd name="connsiteX14" fmla="*/ 668931 w 6053670"/>
              <a:gd name="connsiteY14" fmla="*/ 90014 h 4903455"/>
              <a:gd name="connsiteX15" fmla="*/ 815430 w 6053670"/>
              <a:gd name="connsiteY15" fmla="*/ 106794 h 4903455"/>
              <a:gd name="connsiteX16" fmla="*/ 974641 w 6053670"/>
              <a:gd name="connsiteY16" fmla="*/ 123574 h 4903455"/>
              <a:gd name="connsiteX17" fmla="*/ 1144144 w 6053670"/>
              <a:gd name="connsiteY17" fmla="*/ 140667 h 4903455"/>
              <a:gd name="connsiteX18" fmla="*/ 1326965 w 6053670"/>
              <a:gd name="connsiteY18" fmla="*/ 156506 h 4903455"/>
              <a:gd name="connsiteX19" fmla="*/ 1518261 w 6053670"/>
              <a:gd name="connsiteY19" fmla="*/ 171717 h 4903455"/>
              <a:gd name="connsiteX20" fmla="*/ 1720453 w 6053670"/>
              <a:gd name="connsiteY20" fmla="*/ 185518 h 4903455"/>
              <a:gd name="connsiteX21" fmla="*/ 1931121 w 6053670"/>
              <a:gd name="connsiteY21" fmla="*/ 198690 h 4903455"/>
              <a:gd name="connsiteX22" fmla="*/ 2150869 w 6053670"/>
              <a:gd name="connsiteY22" fmla="*/ 211079 h 4903455"/>
              <a:gd name="connsiteX23" fmla="*/ 2263467 w 6053670"/>
              <a:gd name="connsiteY23" fmla="*/ 215470 h 4903455"/>
              <a:gd name="connsiteX24" fmla="*/ 2378487 w 6053670"/>
              <a:gd name="connsiteY24" fmla="*/ 220332 h 4903455"/>
              <a:gd name="connsiteX25" fmla="*/ 2495323 w 6053670"/>
              <a:gd name="connsiteY25" fmla="*/ 224879 h 4903455"/>
              <a:gd name="connsiteX26" fmla="*/ 2612764 w 6053670"/>
              <a:gd name="connsiteY26" fmla="*/ 227859 h 4903455"/>
              <a:gd name="connsiteX27" fmla="*/ 2732627 w 6053670"/>
              <a:gd name="connsiteY27" fmla="*/ 230525 h 4903455"/>
              <a:gd name="connsiteX28" fmla="*/ 2853700 w 6053670"/>
              <a:gd name="connsiteY28" fmla="*/ 233348 h 4903455"/>
              <a:gd name="connsiteX29" fmla="*/ 2977195 w 6053670"/>
              <a:gd name="connsiteY29" fmla="*/ 235229 h 4903455"/>
              <a:gd name="connsiteX30" fmla="*/ 3101900 w 6053670"/>
              <a:gd name="connsiteY30" fmla="*/ 235229 h 4903455"/>
              <a:gd name="connsiteX31" fmla="*/ 3227817 w 6053670"/>
              <a:gd name="connsiteY31" fmla="*/ 236170 h 4903455"/>
              <a:gd name="connsiteX32" fmla="*/ 3354944 w 6053670"/>
              <a:gd name="connsiteY32" fmla="*/ 235229 h 4903455"/>
              <a:gd name="connsiteX33" fmla="*/ 3483887 w 6053670"/>
              <a:gd name="connsiteY33" fmla="*/ 233348 h 4903455"/>
              <a:gd name="connsiteX34" fmla="*/ 3612830 w 6053670"/>
              <a:gd name="connsiteY34" fmla="*/ 231623 h 4903455"/>
              <a:gd name="connsiteX35" fmla="*/ 3743589 w 6053670"/>
              <a:gd name="connsiteY35" fmla="*/ 227859 h 4903455"/>
              <a:gd name="connsiteX36" fmla="*/ 3875559 w 6053670"/>
              <a:gd name="connsiteY36" fmla="*/ 223938 h 4903455"/>
              <a:gd name="connsiteX37" fmla="*/ 4007529 w 6053670"/>
              <a:gd name="connsiteY37" fmla="*/ 219391 h 4903455"/>
              <a:gd name="connsiteX38" fmla="*/ 4140710 w 6053670"/>
              <a:gd name="connsiteY38" fmla="*/ 212961 h 4903455"/>
              <a:gd name="connsiteX39" fmla="*/ 4275102 w 6053670"/>
              <a:gd name="connsiteY39" fmla="*/ 205277 h 4903455"/>
              <a:gd name="connsiteX40" fmla="*/ 4410098 w 6053670"/>
              <a:gd name="connsiteY40" fmla="*/ 197907 h 4903455"/>
              <a:gd name="connsiteX41" fmla="*/ 4545096 w 6053670"/>
              <a:gd name="connsiteY41" fmla="*/ 188498 h 4903455"/>
              <a:gd name="connsiteX42" fmla="*/ 4681909 w 6053670"/>
              <a:gd name="connsiteY42" fmla="*/ 177207 h 4903455"/>
              <a:gd name="connsiteX43" fmla="*/ 4816905 w 6053670"/>
              <a:gd name="connsiteY43" fmla="*/ 165916 h 4903455"/>
              <a:gd name="connsiteX44" fmla="*/ 4954323 w 6053670"/>
              <a:gd name="connsiteY44" fmla="*/ 152899 h 4903455"/>
              <a:gd name="connsiteX45" fmla="*/ 5092347 w 6053670"/>
              <a:gd name="connsiteY45" fmla="*/ 138629 h 4903455"/>
              <a:gd name="connsiteX46" fmla="*/ 5228555 w 6053670"/>
              <a:gd name="connsiteY46" fmla="*/ 123574 h 4903455"/>
              <a:gd name="connsiteX47" fmla="*/ 5366578 w 6053670"/>
              <a:gd name="connsiteY47" fmla="*/ 106010 h 4903455"/>
              <a:gd name="connsiteX48" fmla="*/ 5503997 w 6053670"/>
              <a:gd name="connsiteY48" fmla="*/ 87192 h 4903455"/>
              <a:gd name="connsiteX49" fmla="*/ 5642020 w 6053670"/>
              <a:gd name="connsiteY49" fmla="*/ 68530 h 4903455"/>
              <a:gd name="connsiteX50" fmla="*/ 5779438 w 6053670"/>
              <a:gd name="connsiteY50" fmla="*/ 46733 h 4903455"/>
              <a:gd name="connsiteX51" fmla="*/ 5916251 w 6053670"/>
              <a:gd name="connsiteY51" fmla="*/ 24464 h 490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4903455">
                <a:moveTo>
                  <a:pt x="6053670" y="1098"/>
                </a:moveTo>
                <a:lnTo>
                  <a:pt x="6053670" y="424590"/>
                </a:lnTo>
                <a:lnTo>
                  <a:pt x="6053670" y="1254558"/>
                </a:lnTo>
                <a:lnTo>
                  <a:pt x="6053670" y="4903455"/>
                </a:lnTo>
                <a:lnTo>
                  <a:pt x="0" y="4903455"/>
                </a:lnTo>
                <a:lnTo>
                  <a:pt x="0" y="1249853"/>
                </a:lnTo>
                <a:lnTo>
                  <a:pt x="0" y="424590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ADD3260-4BDA-459B-A162-5E1B897E3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283DA7DD-CA37-4ED7-8710-48E56B063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92F2E3C-66CD-4DEB-BA14-2A5912B65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BD6DB-B94D-490B-B770-1A454AA07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We finally understand why </a:t>
            </a:r>
            <a:r>
              <a:rPr lang="en-US" dirty="0" err="1">
                <a:solidFill>
                  <a:srgbClr val="FFFFFF"/>
                </a:solidFill>
              </a:rPr>
              <a:t>Javascript</a:t>
            </a:r>
            <a:r>
              <a:rPr lang="en-US" dirty="0">
                <a:solidFill>
                  <a:srgbClr val="FFFFFF"/>
                </a:solidFill>
              </a:rPr>
              <a:t> is so prevalent: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The functions called by the onclick event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Selecting a wedge, zooming in on the segment, and populating the wine recommendations</a:t>
            </a:r>
          </a:p>
          <a:p>
            <a:pPr lvl="2"/>
            <a:r>
              <a:rPr lang="en-US" b="1" dirty="0">
                <a:solidFill>
                  <a:srgbClr val="FFFFFF"/>
                </a:solidFill>
              </a:rPr>
              <a:t>Only took 24 lines of code</a:t>
            </a:r>
          </a:p>
          <a:p>
            <a:pPr lvl="3"/>
            <a:r>
              <a:rPr lang="en-US" dirty="0">
                <a:solidFill>
                  <a:srgbClr val="FFFFFF"/>
                </a:solidFill>
              </a:rPr>
              <a:t>(Building the sunburst took quite a few more)</a:t>
            </a:r>
          </a:p>
          <a:p>
            <a:pPr lvl="1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076291-D957-421F-B428-A9317685D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606" y="941917"/>
            <a:ext cx="4762500" cy="4943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66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373</Words>
  <Application>Microsoft Office PowerPoint</Application>
  <PresentationFormat>Widescreen</PresentationFormat>
  <Paragraphs>57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 Boardroom</vt:lpstr>
      <vt:lpstr>Building an Interactive Wine Recommendation Application</vt:lpstr>
      <vt:lpstr>Talking about wine</vt:lpstr>
      <vt:lpstr>UC David Wine Aroma Wheel</vt:lpstr>
      <vt:lpstr>Wine Reviews</vt:lpstr>
      <vt:lpstr>Website Demonstration</vt:lpstr>
      <vt:lpstr>First step: Data munging</vt:lpstr>
      <vt:lpstr>Second step: Data munging (cont’d)</vt:lpstr>
      <vt:lpstr>Third step: App development</vt:lpstr>
      <vt:lpstr>Third step: App development (continued)</vt:lpstr>
      <vt:lpstr>Fourth step: Website Development</vt:lpstr>
      <vt:lpstr>Fourth step: Deploy to Heroku</vt:lpstr>
      <vt:lpstr>Technologies used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an Interactive Wine Recommendation Application</dc:title>
  <dc:creator>Madeline Starr</dc:creator>
  <cp:lastModifiedBy>Madeline Starr</cp:lastModifiedBy>
  <cp:revision>1</cp:revision>
  <dcterms:created xsi:type="dcterms:W3CDTF">2019-09-24T00:01:41Z</dcterms:created>
  <dcterms:modified xsi:type="dcterms:W3CDTF">2019-09-24T23:48:35Z</dcterms:modified>
</cp:coreProperties>
</file>